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68" r:id="rId5"/>
    <p:sldId id="273" r:id="rId6"/>
    <p:sldId id="258" r:id="rId7"/>
    <p:sldId id="259" r:id="rId8"/>
    <p:sldId id="260" r:id="rId9"/>
    <p:sldId id="262" r:id="rId10"/>
    <p:sldId id="263" r:id="rId11"/>
    <p:sldId id="264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9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0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8965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8965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3196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93694"/>
            <a:ext cx="6492240" cy="4895626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3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2525" y="0"/>
            <a:ext cx="1066800" cy="971550"/>
          </a:xfrm>
          <a:prstGeom prst="rect">
            <a:avLst/>
          </a:prstGeom>
          <a:noFill/>
        </p:spPr>
      </p:pic>
      <p:sp>
        <p:nvSpPr>
          <p:cNvPr id="14" name="Undertitel 2"/>
          <p:cNvSpPr txBox="1">
            <a:spLocks/>
          </p:cNvSpPr>
          <p:nvPr userDrawn="1"/>
        </p:nvSpPr>
        <p:spPr>
          <a:xfrm>
            <a:off x="5282550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eal.dk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al-logo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2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indmapfree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zUgcHYTbq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crummethodology.com/scrum-user-stories/" TargetMode="External"/><Relationship Id="rId2" Type="http://schemas.openxmlformats.org/officeDocument/2006/relationships/hyperlink" Target="http://www.agilemodeling.com/artifacts/userStory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xtremeprogramming.org/rules/userstorie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Krav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 smtClean="0"/>
              <a:t>Moscow</a:t>
            </a:r>
            <a:r>
              <a:rPr lang="da-DK" dirty="0" smtClean="0"/>
              <a:t>, </a:t>
            </a:r>
            <a:r>
              <a:rPr lang="da-DK" dirty="0" smtClean="0"/>
              <a:t>Kategorier, </a:t>
            </a:r>
            <a:r>
              <a:rPr lang="da-DK" dirty="0" err="1" smtClean="0"/>
              <a:t>Furps</a:t>
            </a:r>
            <a:r>
              <a:rPr lang="da-DK" dirty="0" smtClean="0"/>
              <a:t>, </a:t>
            </a:r>
            <a:r>
              <a:rPr lang="da-DK" dirty="0" err="1" smtClean="0"/>
              <a:t>furps</a:t>
            </a:r>
            <a:r>
              <a:rPr lang="da-DK" dirty="0" smtClean="0"/>
              <a:t>+, 5 W’er, Brainstorm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16" y="192024"/>
            <a:ext cx="3624072" cy="28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Osborn´s</a:t>
            </a:r>
            <a:r>
              <a:rPr lang="da-DK" dirty="0" smtClean="0"/>
              <a:t> brainstorm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097280" y="1845734"/>
            <a:ext cx="3694176" cy="1894162"/>
          </a:xfrm>
        </p:spPr>
        <p:txBody>
          <a:bodyPr/>
          <a:lstStyle/>
          <a:p>
            <a:r>
              <a:rPr lang="da-DK" dirty="0" smtClean="0"/>
              <a:t>Fokuser på kvantitet</a:t>
            </a:r>
          </a:p>
          <a:p>
            <a:r>
              <a:rPr lang="da-DK" dirty="0" smtClean="0"/>
              <a:t>Hold kritik tilbage</a:t>
            </a:r>
          </a:p>
          <a:p>
            <a:r>
              <a:rPr lang="da-DK" dirty="0" smtClean="0"/>
              <a:t>Opmuntre usædvanlige idéer</a:t>
            </a:r>
          </a:p>
          <a:p>
            <a:r>
              <a:rPr lang="da-DK" dirty="0" smtClean="0"/>
              <a:t>Kombiner og forbedre idéer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646456"/>
            <a:ext cx="4245180" cy="3748503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5051893" y="5495544"/>
            <a:ext cx="610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It is </a:t>
            </a:r>
            <a:r>
              <a:rPr lang="da-DK" dirty="0" err="1" smtClean="0"/>
              <a:t>easier</a:t>
            </a:r>
            <a:r>
              <a:rPr lang="da-DK" dirty="0" smtClean="0"/>
              <a:t> to tone </a:t>
            </a:r>
            <a:r>
              <a:rPr lang="da-DK" dirty="0" err="1" smtClean="0"/>
              <a:t>down</a:t>
            </a:r>
            <a:r>
              <a:rPr lang="da-DK" dirty="0" smtClean="0"/>
              <a:t> a </a:t>
            </a:r>
            <a:r>
              <a:rPr lang="da-DK" dirty="0" err="1" smtClean="0"/>
              <a:t>wild</a:t>
            </a:r>
            <a:r>
              <a:rPr lang="da-DK" dirty="0" smtClean="0"/>
              <a:t> </a:t>
            </a:r>
            <a:r>
              <a:rPr lang="da-DK" dirty="0" err="1" smtClean="0"/>
              <a:t>idea</a:t>
            </a:r>
            <a:r>
              <a:rPr lang="da-DK" dirty="0" smtClean="0"/>
              <a:t> </a:t>
            </a:r>
            <a:r>
              <a:rPr lang="da-DK" dirty="0" err="1" smtClean="0"/>
              <a:t>than</a:t>
            </a:r>
            <a:r>
              <a:rPr lang="da-DK" dirty="0" smtClean="0"/>
              <a:t> to </a:t>
            </a:r>
            <a:r>
              <a:rPr lang="da-DK" dirty="0" err="1" smtClean="0"/>
              <a:t>think</a:t>
            </a:r>
            <a:r>
              <a:rPr lang="da-DK" dirty="0" smtClean="0"/>
              <a:t> up a new </a:t>
            </a:r>
            <a:r>
              <a:rPr lang="da-DK" dirty="0" err="1" smtClean="0"/>
              <a:t>one</a:t>
            </a:r>
            <a:endParaRPr lang="da-DK" dirty="0"/>
          </a:p>
        </p:txBody>
      </p:sp>
      <p:sp>
        <p:nvSpPr>
          <p:cNvPr id="6" name="Tekstfelt 5"/>
          <p:cNvSpPr txBox="1"/>
          <p:nvPr/>
        </p:nvSpPr>
        <p:spPr>
          <a:xfrm>
            <a:off x="1216152" y="4672584"/>
            <a:ext cx="3498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Mange mulige gratis software f.eks.</a:t>
            </a:r>
          </a:p>
          <a:p>
            <a:r>
              <a:rPr lang="da-DK" dirty="0" smtClean="0">
                <a:hlinkClick r:id="rId3"/>
              </a:rPr>
              <a:t>Http</a:t>
            </a:r>
            <a:r>
              <a:rPr lang="da-DK" dirty="0">
                <a:hlinkClick r:id="rId3"/>
              </a:rPr>
              <a:t>://mindmapfree.com</a:t>
            </a:r>
            <a:r>
              <a:rPr lang="da-DK" dirty="0" smtClean="0">
                <a:hlinkClick r:id="rId3"/>
              </a:rPr>
              <a:t>/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807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Gem dine krav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UML (</a:t>
            </a:r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smtClean="0"/>
              <a:t>cases, </a:t>
            </a:r>
            <a:r>
              <a:rPr lang="da-DK" dirty="0" smtClean="0"/>
              <a:t>Sekvensdiagrammer)</a:t>
            </a:r>
          </a:p>
          <a:p>
            <a:r>
              <a:rPr lang="da-DK" dirty="0" smtClean="0"/>
              <a:t>Traditionelle kravspecifikationer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</a:t>
            </a:r>
            <a:r>
              <a:rPr lang="da-DK" dirty="0" smtClean="0"/>
              <a:t>Cases (Tekst)</a:t>
            </a:r>
          </a:p>
          <a:p>
            <a:r>
              <a:rPr lang="da-DK" dirty="0" smtClean="0"/>
              <a:t>Prototyper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675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User </a:t>
            </a:r>
            <a:r>
              <a:rPr lang="da-DK" dirty="0" err="1" smtClean="0"/>
              <a:t>Stories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sz="2400" b="1" i="1" smtClean="0">
                <a:solidFill>
                  <a:schemeClr val="accent2"/>
                </a:solidFill>
              </a:rPr>
              <a:t>Storytelling strikes me as a more powerful tool than quantification or measurement for what we do.</a:t>
            </a:r>
          </a:p>
          <a:p>
            <a:r>
              <a:rPr lang="da-DK" i="1" smtClean="0"/>
              <a:t>Alan Cooper</a:t>
            </a:r>
          </a:p>
          <a:p>
            <a:endParaRPr lang="da-DK" i="1" smtClean="0"/>
          </a:p>
          <a:p>
            <a:r>
              <a:rPr lang="da-DK" smtClean="0"/>
              <a:t>En </a:t>
            </a:r>
            <a:r>
              <a:rPr lang="da-DK" dirty="0" smtClean="0"/>
              <a:t>kort historie der fortæller hvordan brugeren gør noget med systemet.</a:t>
            </a:r>
          </a:p>
          <a:p>
            <a:r>
              <a:rPr lang="da-DK" dirty="0" smtClean="0"/>
              <a:t>Bruges sammen med </a:t>
            </a:r>
            <a:r>
              <a:rPr lang="da-DK" dirty="0" err="1" smtClean="0"/>
              <a:t>acceptance</a:t>
            </a:r>
            <a:r>
              <a:rPr lang="da-DK" dirty="0" smtClean="0"/>
              <a:t> test</a:t>
            </a:r>
          </a:p>
          <a:p>
            <a:r>
              <a:rPr lang="da-DK" dirty="0" smtClean="0"/>
              <a:t>Fordele: simple, dækker næsten alle situationer, lette at </a:t>
            </a:r>
            <a:r>
              <a:rPr lang="da-DK" dirty="0" smtClean="0"/>
              <a:t>forstå</a:t>
            </a:r>
          </a:p>
          <a:p>
            <a:endParaRPr lang="da-DK" dirty="0" smtClean="0"/>
          </a:p>
          <a:p>
            <a:r>
              <a:rPr lang="da-DK" b="1" i="1" dirty="0" smtClean="0"/>
              <a:t>Almindelig beskrivende tekst set fra en brugersynsvinkel</a:t>
            </a:r>
            <a:endParaRPr lang="da-DK" b="1" i="1" dirty="0"/>
          </a:p>
          <a:p>
            <a:r>
              <a:rPr lang="da-DK" i="1" dirty="0" smtClean="0"/>
              <a:t>eller</a:t>
            </a:r>
            <a:endParaRPr lang="da-DK" i="1" dirty="0"/>
          </a:p>
          <a:p>
            <a:r>
              <a:rPr lang="da-DK" b="1" dirty="0" smtClean="0"/>
              <a:t>User </a:t>
            </a:r>
            <a:r>
              <a:rPr lang="da-DK" b="1" dirty="0" err="1"/>
              <a:t>stories</a:t>
            </a:r>
            <a:r>
              <a:rPr lang="da-DK" b="1" dirty="0"/>
              <a:t> (</a:t>
            </a:r>
            <a:r>
              <a:rPr lang="en-US" b="1" i="1" dirty="0"/>
              <a:t>As a &lt;type of user&gt;, I want &lt;some goal&gt; so that &lt;some reason&gt;)</a:t>
            </a:r>
            <a:endParaRPr lang="da-DK" b="1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358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Mere om User Story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stories</a:t>
            </a:r>
            <a:r>
              <a:rPr lang="da-DK" b="1" dirty="0"/>
              <a:t> (</a:t>
            </a:r>
            <a:r>
              <a:rPr lang="en-US" b="1" i="1" dirty="0"/>
              <a:t>As a &lt;type of user&gt;, I want &lt;some goal&gt; so that &lt;some reason&gt;)</a:t>
            </a:r>
            <a:endParaRPr lang="da-DK" b="1" dirty="0"/>
          </a:p>
          <a:p>
            <a:endParaRPr lang="da-DK" dirty="0"/>
          </a:p>
          <a:p>
            <a:r>
              <a:rPr lang="da-DK" dirty="0" smtClean="0"/>
              <a:t>Se også videoen: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www.youtube.com/watch?v=WzUgcHYTbqA</a:t>
            </a:r>
            <a:r>
              <a:rPr lang="da-DK" dirty="0" smtClean="0"/>
              <a:t>: Keep </a:t>
            </a:r>
            <a:r>
              <a:rPr lang="da-DK" dirty="0" err="1" smtClean="0"/>
              <a:t>your</a:t>
            </a:r>
            <a:r>
              <a:rPr lang="da-DK" dirty="0" smtClean="0"/>
              <a:t> user story simple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0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716489" y="1430540"/>
            <a:ext cx="5184439" cy="113877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b="1" dirty="0" smtClean="0">
                <a:solidFill>
                  <a:schemeClr val="bg1"/>
                </a:solidFill>
              </a:rPr>
              <a:t>Lærings mål</a:t>
            </a:r>
          </a:p>
          <a:p>
            <a:r>
              <a:rPr lang="da-DK" sz="1400" dirty="0" smtClean="0">
                <a:solidFill>
                  <a:schemeClr val="bg1"/>
                </a:solidFill>
              </a:rPr>
              <a:t>I skal </a:t>
            </a:r>
            <a:r>
              <a:rPr lang="da-DK" sz="1600" dirty="0" smtClean="0">
                <a:solidFill>
                  <a:schemeClr val="bg1"/>
                </a:solidFill>
              </a:rPr>
              <a:t>kunne </a:t>
            </a:r>
            <a:r>
              <a:rPr lang="da-DK" sz="2000" b="1" dirty="0" smtClean="0">
                <a:solidFill>
                  <a:schemeClr val="bg1"/>
                </a:solidFill>
              </a:rPr>
              <a:t>beskrive</a:t>
            </a:r>
            <a:r>
              <a:rPr lang="da-DK" sz="2000" dirty="0" smtClean="0">
                <a:solidFill>
                  <a:schemeClr val="bg1"/>
                </a:solidFill>
              </a:rPr>
              <a:t> </a:t>
            </a:r>
            <a:r>
              <a:rPr lang="da-DK" sz="1600" dirty="0" smtClean="0">
                <a:solidFill>
                  <a:schemeClr val="bg1"/>
                </a:solidFill>
              </a:rPr>
              <a:t>kra</a:t>
            </a:r>
            <a:r>
              <a:rPr lang="da-DK" sz="1600" dirty="0" smtClean="0">
                <a:solidFill>
                  <a:schemeClr val="bg1"/>
                </a:solidFill>
              </a:rPr>
              <a:t>v</a:t>
            </a:r>
          </a:p>
          <a:p>
            <a:r>
              <a:rPr lang="da-DK" sz="1600" dirty="0" smtClean="0">
                <a:solidFill>
                  <a:schemeClr val="bg1"/>
                </a:solidFill>
              </a:rPr>
              <a:t>I skal kunne </a:t>
            </a:r>
            <a:r>
              <a:rPr lang="da-DK" sz="2000" b="1" dirty="0" smtClean="0">
                <a:solidFill>
                  <a:schemeClr val="bg1"/>
                </a:solidFill>
              </a:rPr>
              <a:t>indsamle </a:t>
            </a:r>
            <a:r>
              <a:rPr lang="da-DK" sz="1600" dirty="0" smtClean="0">
                <a:solidFill>
                  <a:schemeClr val="bg1"/>
                </a:solidFill>
              </a:rPr>
              <a:t>krav</a:t>
            </a:r>
            <a:endParaRPr lang="da-DK" sz="2000" dirty="0" smtClean="0">
              <a:solidFill>
                <a:schemeClr val="bg1"/>
              </a:solidFill>
            </a:endParaRPr>
          </a:p>
        </p:txBody>
      </p:sp>
      <p:sp>
        <p:nvSpPr>
          <p:cNvPr id="3" name="Tekstfelt 2"/>
          <p:cNvSpPr txBox="1"/>
          <p:nvPr/>
        </p:nvSpPr>
        <p:spPr>
          <a:xfrm>
            <a:off x="6263640" y="1430540"/>
            <a:ext cx="5550408" cy="332398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a-DK" sz="3600" b="1" dirty="0" smtClean="0">
                <a:solidFill>
                  <a:schemeClr val="bg1"/>
                </a:solidFill>
              </a:rPr>
              <a:t>Litteratur:</a:t>
            </a:r>
          </a:p>
          <a:p>
            <a:r>
              <a:rPr lang="da-DK" sz="2400" b="1" dirty="0" smtClean="0">
                <a:solidFill>
                  <a:schemeClr val="bg1"/>
                </a:solidFill>
              </a:rPr>
              <a:t>Stephens Kap 4</a:t>
            </a:r>
          </a:p>
          <a:p>
            <a:endParaRPr lang="da-DK" sz="2400" b="1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da-DK" dirty="0" smtClean="0">
                <a:solidFill>
                  <a:schemeClr val="bg1"/>
                </a:solidFill>
                <a:hlinkClick r:id="rId2"/>
              </a:rPr>
              <a:t>www.agilemodeling.com/artifacts/userStory.htm</a:t>
            </a:r>
            <a:endParaRPr lang="da-DK" dirty="0" smtClean="0">
              <a:solidFill>
                <a:schemeClr val="bg1"/>
              </a:solidFill>
            </a:endParaRPr>
          </a:p>
          <a:p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  <a:hlinkClick r:id="rId3"/>
              </a:rPr>
              <a:t>http://scrummethodology.com/scrum-user-stories</a:t>
            </a:r>
            <a:r>
              <a:rPr lang="da-DK" dirty="0" smtClean="0">
                <a:solidFill>
                  <a:schemeClr val="bg1"/>
                </a:solidFill>
                <a:hlinkClick r:id="rId3"/>
              </a:rPr>
              <a:t>/</a:t>
            </a:r>
            <a:endParaRPr lang="da-DK" dirty="0" smtClean="0">
              <a:solidFill>
                <a:schemeClr val="bg1"/>
              </a:solidFill>
            </a:endParaRPr>
          </a:p>
          <a:p>
            <a:endParaRPr lang="da-DK" dirty="0">
              <a:solidFill>
                <a:schemeClr val="bg1"/>
              </a:solidFill>
            </a:endParaRPr>
          </a:p>
          <a:p>
            <a:r>
              <a:rPr lang="da-DK" dirty="0">
                <a:solidFill>
                  <a:schemeClr val="bg1"/>
                </a:solidFill>
                <a:hlinkClick r:id="rId4"/>
              </a:rPr>
              <a:t>http://www.extremeprogramming.org/rules/userstories.html</a:t>
            </a:r>
            <a:endParaRPr lang="da-DK" dirty="0">
              <a:solidFill>
                <a:schemeClr val="bg1"/>
              </a:solidFill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986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Gode krav er: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4000" b="1" dirty="0" smtClean="0">
                <a:solidFill>
                  <a:schemeClr val="accent1"/>
                </a:solidFill>
              </a:rPr>
              <a:t>Klare: </a:t>
            </a:r>
            <a:r>
              <a:rPr lang="da-DK" dirty="0" smtClean="0"/>
              <a:t>præcise og nemme at forstå</a:t>
            </a:r>
          </a:p>
          <a:p>
            <a:r>
              <a:rPr lang="da-DK" sz="4000" b="1" dirty="0" smtClean="0">
                <a:solidFill>
                  <a:schemeClr val="accent1"/>
                </a:solidFill>
              </a:rPr>
              <a:t>Utvetydige:</a:t>
            </a:r>
            <a:r>
              <a:rPr lang="da-DK" sz="4000" dirty="0">
                <a:solidFill>
                  <a:schemeClr val="accent1"/>
                </a:solidFill>
              </a:rPr>
              <a:t> </a:t>
            </a:r>
            <a:r>
              <a:rPr lang="da-DK" dirty="0" smtClean="0">
                <a:solidFill>
                  <a:schemeClr val="tx1"/>
                </a:solidFill>
              </a:rPr>
              <a:t>Man skal kunne bygge et system ud fra dem</a:t>
            </a:r>
          </a:p>
          <a:p>
            <a:r>
              <a:rPr lang="da-DK" sz="4000" b="1" dirty="0" smtClean="0">
                <a:solidFill>
                  <a:schemeClr val="accent1"/>
                </a:solidFill>
              </a:rPr>
              <a:t>Konsistens</a:t>
            </a:r>
            <a:r>
              <a:rPr lang="da-DK" b="1" dirty="0" smtClean="0">
                <a:solidFill>
                  <a:schemeClr val="tx1"/>
                </a:solidFill>
              </a:rPr>
              <a:t>: </a:t>
            </a:r>
            <a:r>
              <a:rPr lang="da-DK" dirty="0" smtClean="0">
                <a:solidFill>
                  <a:schemeClr val="tx1"/>
                </a:solidFill>
              </a:rPr>
              <a:t>Kravene må ikke modsige hinanden</a:t>
            </a:r>
          </a:p>
          <a:p>
            <a:r>
              <a:rPr lang="da-DK" sz="4000" b="1" dirty="0" smtClean="0">
                <a:solidFill>
                  <a:schemeClr val="accent1"/>
                </a:solidFill>
              </a:rPr>
              <a:t>Prioritering:</a:t>
            </a:r>
            <a:r>
              <a:rPr lang="da-DK" dirty="0" smtClean="0">
                <a:solidFill>
                  <a:schemeClr val="tx1"/>
                </a:solidFill>
              </a:rPr>
              <a:t> MOSCOW </a:t>
            </a:r>
          </a:p>
          <a:p>
            <a:r>
              <a:rPr lang="da-DK" sz="4000" b="1" dirty="0" smtClean="0">
                <a:solidFill>
                  <a:schemeClr val="accent1"/>
                </a:solidFill>
              </a:rPr>
              <a:t>Verificerbare/målbare: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smtClean="0">
                <a:solidFill>
                  <a:schemeClr val="tx1"/>
                </a:solidFill>
              </a:rPr>
              <a:t>Hvordan kan du ellers vide at du har opfyldt det?</a:t>
            </a:r>
            <a:endParaRPr lang="da-DK" dirty="0">
              <a:solidFill>
                <a:schemeClr val="tx1"/>
              </a:solidFill>
            </a:endParaRPr>
          </a:p>
          <a:p>
            <a:endParaRPr lang="da-DK" dirty="0">
              <a:solidFill>
                <a:schemeClr val="tx1"/>
              </a:solidFill>
            </a:endParaRPr>
          </a:p>
          <a:p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Ord at undgå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smtClean="0"/>
              <a:t>Tvetydige og subjektive ord</a:t>
            </a:r>
          </a:p>
          <a:p>
            <a:r>
              <a:rPr lang="da-DK" b="1" dirty="0" smtClean="0">
                <a:solidFill>
                  <a:schemeClr val="accent1"/>
                </a:solidFill>
              </a:rPr>
              <a:t>Tillægsord i komparativ form: </a:t>
            </a:r>
            <a:r>
              <a:rPr lang="da-DK" dirty="0" smtClean="0">
                <a:solidFill>
                  <a:schemeClr val="tx1"/>
                </a:solidFill>
              </a:rPr>
              <a:t>hurtigere, bedre, mere … Dette skal defineres som hvor meget hurtigere.</a:t>
            </a:r>
          </a:p>
          <a:p>
            <a:endParaRPr lang="da-DK" b="1" dirty="0" smtClean="0">
              <a:solidFill>
                <a:schemeClr val="accent1"/>
              </a:solidFill>
            </a:endParaRPr>
          </a:p>
          <a:p>
            <a:r>
              <a:rPr lang="da-DK" b="1" dirty="0" smtClean="0">
                <a:solidFill>
                  <a:schemeClr val="accent1"/>
                </a:solidFill>
              </a:rPr>
              <a:t>Upræcise tillægsord: </a:t>
            </a:r>
            <a:r>
              <a:rPr lang="da-DK" dirty="0" smtClean="0">
                <a:solidFill>
                  <a:schemeClr val="tx1"/>
                </a:solidFill>
              </a:rPr>
              <a:t>hurtig, </a:t>
            </a:r>
            <a:r>
              <a:rPr lang="da-DK" dirty="0">
                <a:solidFill>
                  <a:schemeClr val="tx1"/>
                </a:solidFill>
              </a:rPr>
              <a:t>r</a:t>
            </a:r>
            <a:r>
              <a:rPr lang="da-DK" dirty="0" smtClean="0">
                <a:solidFill>
                  <a:schemeClr val="tx1"/>
                </a:solidFill>
              </a:rPr>
              <a:t>obust, brugervenlig, effektiv, fleksibel og fantastisk. Minder om komparativ form.</a:t>
            </a:r>
          </a:p>
          <a:p>
            <a:endParaRPr lang="da-DK" dirty="0" smtClean="0">
              <a:solidFill>
                <a:schemeClr val="tx1"/>
              </a:solidFill>
            </a:endParaRPr>
          </a:p>
          <a:p>
            <a:r>
              <a:rPr lang="da-DK" b="1" dirty="0" smtClean="0">
                <a:solidFill>
                  <a:schemeClr val="accent1"/>
                </a:solidFill>
              </a:rPr>
              <a:t>Vag </a:t>
            </a:r>
            <a:r>
              <a:rPr lang="da-DK" b="1" dirty="0" smtClean="0">
                <a:solidFill>
                  <a:schemeClr val="accent1"/>
                </a:solidFill>
              </a:rPr>
              <a:t>bydeform: </a:t>
            </a:r>
            <a:r>
              <a:rPr lang="da-DK" dirty="0" smtClean="0">
                <a:solidFill>
                  <a:schemeClr val="tx1"/>
                </a:solidFill>
              </a:rPr>
              <a:t>Minimer, maksimer, forbedre, optimer. </a:t>
            </a:r>
            <a:r>
              <a:rPr lang="da-DK" dirty="0" smtClean="0">
                <a:solidFill>
                  <a:schemeClr val="tx1"/>
                </a:solidFill>
              </a:rPr>
              <a:t>Det er måder </a:t>
            </a:r>
            <a:r>
              <a:rPr lang="da-DK" dirty="0" smtClean="0">
                <a:solidFill>
                  <a:schemeClr val="tx1"/>
                </a:solidFill>
              </a:rPr>
              <a:t>at sige gør dit bedste på. </a:t>
            </a:r>
            <a:endParaRPr lang="da-DK" dirty="0">
              <a:solidFill>
                <a:schemeClr val="tx1"/>
              </a:solidFill>
            </a:endParaRPr>
          </a:p>
          <a:p>
            <a:endParaRPr lang="da-DK" dirty="0">
              <a:solidFill>
                <a:schemeClr val="tx1"/>
              </a:solidFill>
            </a:endParaRP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 smtClean="0">
                <a:solidFill>
                  <a:schemeClr val="tx1"/>
                </a:solidFill>
              </a:rPr>
              <a:t> </a:t>
            </a:r>
            <a:endParaRPr lang="da-DK" dirty="0">
              <a:solidFill>
                <a:schemeClr val="tx1"/>
              </a:solidFill>
            </a:endParaRPr>
          </a:p>
          <a:p>
            <a:endParaRPr lang="da-DK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edresultat for requirements gath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1" y="550165"/>
            <a:ext cx="7936865" cy="591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MOSCOW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4000" b="1" dirty="0" smtClean="0"/>
              <a:t>M</a:t>
            </a:r>
            <a:r>
              <a:rPr lang="da-DK" dirty="0" smtClean="0"/>
              <a:t>ust: Kan dette krav udelades?</a:t>
            </a:r>
          </a:p>
          <a:p>
            <a:r>
              <a:rPr lang="da-DK" sz="4000" b="1" dirty="0" err="1" smtClean="0"/>
              <a:t>S</a:t>
            </a:r>
            <a:r>
              <a:rPr lang="da-DK" dirty="0" err="1" smtClean="0"/>
              <a:t>hould</a:t>
            </a:r>
            <a:r>
              <a:rPr lang="da-DK" dirty="0" smtClean="0"/>
              <a:t>: Forbedre dette krav produktet signifikant?</a:t>
            </a:r>
          </a:p>
          <a:p>
            <a:r>
              <a:rPr lang="da-DK" sz="4000" b="1" dirty="0" err="1" smtClean="0"/>
              <a:t>C</a:t>
            </a:r>
            <a:r>
              <a:rPr lang="da-DK" dirty="0" err="1" smtClean="0"/>
              <a:t>ould</a:t>
            </a:r>
            <a:r>
              <a:rPr lang="da-DK" dirty="0" smtClean="0"/>
              <a:t>: Vil dette krav være brugbart? Er det udover hvad andre applikationer tilbyder?</a:t>
            </a:r>
          </a:p>
          <a:p>
            <a:r>
              <a:rPr lang="da-DK" sz="4000" b="1" dirty="0" err="1" smtClean="0"/>
              <a:t>W</a:t>
            </a:r>
            <a:r>
              <a:rPr lang="da-DK" dirty="0" err="1" smtClean="0"/>
              <a:t>ont</a:t>
            </a:r>
            <a:r>
              <a:rPr lang="da-DK" dirty="0" smtClean="0"/>
              <a:t>: Er kravet unødvendigt? Forvirrende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3" y="3917398"/>
            <a:ext cx="3465939" cy="23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Publikumsorienterede krav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Business orienterede krav: dvs. på et højere niveau</a:t>
            </a:r>
          </a:p>
          <a:p>
            <a:r>
              <a:rPr lang="da-DK" sz="2800" b="1" dirty="0" smtClean="0">
                <a:solidFill>
                  <a:schemeClr val="accent2"/>
                </a:solidFill>
              </a:rPr>
              <a:t>Typer</a:t>
            </a:r>
            <a:endParaRPr lang="da-DK" sz="2800" b="1" dirty="0">
              <a:solidFill>
                <a:schemeClr val="accent2"/>
              </a:solidFill>
            </a:endParaRPr>
          </a:p>
          <a:p>
            <a:r>
              <a:rPr lang="da-DK" b="1" dirty="0" smtClean="0"/>
              <a:t>Business krav:</a:t>
            </a:r>
            <a:r>
              <a:rPr lang="da-DK" dirty="0" smtClean="0"/>
              <a:t> Højniveau mål. Det kunden håber at opnå. Kan være mere vage.</a:t>
            </a:r>
          </a:p>
          <a:p>
            <a:r>
              <a:rPr lang="da-DK" b="1" dirty="0" smtClean="0"/>
              <a:t>Bruger krav/Interessenter</a:t>
            </a:r>
            <a:r>
              <a:rPr lang="da-DK" dirty="0" smtClean="0"/>
              <a:t>: Dem der skal bruge systemet. Skitser, brug, </a:t>
            </a:r>
            <a:r>
              <a:rPr lang="da-DK" dirty="0" err="1" smtClean="0"/>
              <a:t>use</a:t>
            </a:r>
            <a:r>
              <a:rPr lang="da-DK" dirty="0" smtClean="0"/>
              <a:t> cases, prototyper.</a:t>
            </a:r>
          </a:p>
          <a:p>
            <a:r>
              <a:rPr lang="da-DK" b="1" dirty="0" smtClean="0"/>
              <a:t>Funktionelle krav</a:t>
            </a:r>
            <a:r>
              <a:rPr lang="da-DK" dirty="0" smtClean="0"/>
              <a:t>: Minder om brugerkrav, men også det brugeren ikke ser direkte. Noget programmet skal gøre. Rapporter, interfaces til andre programmer, arbejdsgange</a:t>
            </a:r>
          </a:p>
          <a:p>
            <a:r>
              <a:rPr lang="da-DK" b="1" dirty="0" smtClean="0"/>
              <a:t>Ikke funktionelle krav</a:t>
            </a:r>
            <a:r>
              <a:rPr lang="da-DK" dirty="0" smtClean="0"/>
              <a:t>: Kvalitet, adfærd, begrænsninger. F. eks. Performance, pålidelighed, samtidighed, sikkerhed …</a:t>
            </a:r>
          </a:p>
          <a:p>
            <a:r>
              <a:rPr lang="da-DK" b="1" dirty="0" smtClean="0"/>
              <a:t>Implementerings krav</a:t>
            </a:r>
            <a:r>
              <a:rPr lang="da-DK" dirty="0" smtClean="0"/>
              <a:t>: Konvertering, data, </a:t>
            </a:r>
            <a:r>
              <a:rPr lang="da-DK" dirty="0" err="1" smtClean="0"/>
              <a:t>genindtasting</a:t>
            </a:r>
            <a:r>
              <a:rPr lang="da-DK" dirty="0" smtClean="0"/>
              <a:t>. Undervisning, manualer, ansættelser, hardware, software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52" y="149352"/>
            <a:ext cx="3918204" cy="26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FURPS					FURPS+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097280" y="1845734"/>
            <a:ext cx="3465576" cy="4023360"/>
          </a:xfrm>
        </p:spPr>
        <p:txBody>
          <a:bodyPr/>
          <a:lstStyle/>
          <a:p>
            <a:r>
              <a:rPr lang="da-DK" dirty="0" err="1" smtClean="0"/>
              <a:t>Functionality</a:t>
            </a:r>
            <a:endParaRPr lang="da-DK" dirty="0" smtClean="0"/>
          </a:p>
          <a:p>
            <a:r>
              <a:rPr lang="da-DK" dirty="0" err="1" smtClean="0"/>
              <a:t>Usability</a:t>
            </a:r>
            <a:endParaRPr lang="da-DK" dirty="0" smtClean="0"/>
          </a:p>
          <a:p>
            <a:r>
              <a:rPr lang="da-DK" dirty="0" err="1" smtClean="0"/>
              <a:t>Reliability</a:t>
            </a:r>
            <a:endParaRPr lang="da-DK" dirty="0" smtClean="0"/>
          </a:p>
          <a:p>
            <a:r>
              <a:rPr lang="da-DK" dirty="0" smtClean="0"/>
              <a:t>Performance</a:t>
            </a:r>
          </a:p>
          <a:p>
            <a:r>
              <a:rPr lang="da-DK" dirty="0" err="1" smtClean="0"/>
              <a:t>Supportability</a:t>
            </a:r>
            <a:endParaRPr lang="da-DK" dirty="0" smtClean="0"/>
          </a:p>
          <a:p>
            <a:endParaRPr lang="da-DK" sz="4000" b="1" dirty="0" smtClean="0"/>
          </a:p>
          <a:p>
            <a:endParaRPr lang="da-DK" dirty="0" smtClean="0"/>
          </a:p>
        </p:txBody>
      </p:sp>
      <p:sp>
        <p:nvSpPr>
          <p:cNvPr id="4" name="Pladsholder til indhold 2"/>
          <p:cNvSpPr txBox="1">
            <a:spLocks/>
          </p:cNvSpPr>
          <p:nvPr/>
        </p:nvSpPr>
        <p:spPr>
          <a:xfrm>
            <a:off x="6608064" y="1845734"/>
            <a:ext cx="346557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smtClean="0"/>
              <a:t>Design </a:t>
            </a:r>
            <a:r>
              <a:rPr lang="da-DK" dirty="0" err="1" smtClean="0"/>
              <a:t>constraints</a:t>
            </a:r>
            <a:endParaRPr lang="da-DK" dirty="0" smtClean="0"/>
          </a:p>
          <a:p>
            <a:r>
              <a:rPr lang="da-DK" dirty="0" err="1" smtClean="0"/>
              <a:t>Implementation</a:t>
            </a:r>
            <a:r>
              <a:rPr lang="da-DK" dirty="0" smtClean="0"/>
              <a:t> </a:t>
            </a:r>
            <a:r>
              <a:rPr lang="da-DK" dirty="0" err="1" smtClean="0"/>
              <a:t>requirements</a:t>
            </a:r>
            <a:endParaRPr lang="da-DK" dirty="0" smtClean="0"/>
          </a:p>
          <a:p>
            <a:r>
              <a:rPr lang="da-DK" dirty="0" smtClean="0"/>
              <a:t>Interface </a:t>
            </a:r>
            <a:r>
              <a:rPr lang="da-DK" dirty="0" err="1" smtClean="0"/>
              <a:t>requirements</a:t>
            </a:r>
            <a:endParaRPr lang="da-DK" dirty="0" smtClean="0"/>
          </a:p>
          <a:p>
            <a:r>
              <a:rPr lang="da-DK" dirty="0" err="1" smtClean="0"/>
              <a:t>Physical</a:t>
            </a:r>
            <a:r>
              <a:rPr lang="da-DK" dirty="0" smtClean="0"/>
              <a:t> </a:t>
            </a:r>
            <a:r>
              <a:rPr lang="da-DK" dirty="0" err="1" smtClean="0"/>
              <a:t>requirements</a:t>
            </a:r>
            <a:endParaRPr lang="da-DK" dirty="0" smtClean="0"/>
          </a:p>
          <a:p>
            <a:endParaRPr lang="da-DK" sz="4000" b="1" dirty="0" smtClean="0"/>
          </a:p>
          <a:p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252885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Find kravene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097280" y="1845734"/>
            <a:ext cx="6986016" cy="4023360"/>
          </a:xfrm>
        </p:spPr>
        <p:txBody>
          <a:bodyPr/>
          <a:lstStyle/>
          <a:p>
            <a:r>
              <a:rPr lang="da-DK" dirty="0" smtClean="0"/>
              <a:t>Lyt til brugerne: Nysgerrighed, hold krav fleksible, hvorfor vil </a:t>
            </a:r>
            <a:r>
              <a:rPr lang="da-DK" dirty="0" smtClean="0"/>
              <a:t>de </a:t>
            </a:r>
            <a:r>
              <a:rPr lang="da-DK" dirty="0" smtClean="0"/>
              <a:t>have den</a:t>
            </a:r>
          </a:p>
          <a:p>
            <a:r>
              <a:rPr lang="da-DK" dirty="0" smtClean="0"/>
              <a:t>Observer brugerne: Kom ud på stedet og følg f.eks. En arbejdsdag</a:t>
            </a:r>
          </a:p>
          <a:p>
            <a:r>
              <a:rPr lang="da-DK" dirty="0" smtClean="0"/>
              <a:t>Spørgsmål: </a:t>
            </a:r>
            <a:r>
              <a:rPr lang="da-DK" dirty="0" err="1" smtClean="0"/>
              <a:t>Who</a:t>
            </a:r>
            <a:r>
              <a:rPr lang="da-DK" dirty="0" smtClean="0"/>
              <a:t>, </a:t>
            </a:r>
            <a:r>
              <a:rPr lang="da-DK" dirty="0" err="1" smtClean="0"/>
              <a:t>What</a:t>
            </a:r>
            <a:r>
              <a:rPr lang="da-DK" dirty="0" smtClean="0"/>
              <a:t>, </a:t>
            </a:r>
            <a:r>
              <a:rPr lang="da-DK" dirty="0" err="1" smtClean="0"/>
              <a:t>When</a:t>
            </a:r>
            <a:r>
              <a:rPr lang="da-DK" dirty="0" smtClean="0"/>
              <a:t>, </a:t>
            </a:r>
            <a:r>
              <a:rPr lang="da-DK" dirty="0" err="1" smtClean="0"/>
              <a:t>Where</a:t>
            </a:r>
            <a:r>
              <a:rPr lang="da-DK" dirty="0" smtClean="0"/>
              <a:t>, </a:t>
            </a:r>
            <a:r>
              <a:rPr lang="da-DK" dirty="0" err="1" smtClean="0"/>
              <a:t>Why</a:t>
            </a:r>
            <a:r>
              <a:rPr lang="da-DK" dirty="0" smtClean="0"/>
              <a:t>, How</a:t>
            </a:r>
          </a:p>
          <a:p>
            <a:r>
              <a:rPr lang="da-DK" dirty="0" smtClean="0"/>
              <a:t>Forfin kravene: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Undersøg eksisterende systemer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Gæt/clairvoyance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Brainstorm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76" y="1845734"/>
            <a:ext cx="2839129" cy="42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tr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</TotalTime>
  <Words>551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Retro</vt:lpstr>
      <vt:lpstr>Krav</vt:lpstr>
      <vt:lpstr>PowerPoint-præsentation</vt:lpstr>
      <vt:lpstr>Gode krav er:</vt:lpstr>
      <vt:lpstr>Ord at undgå</vt:lpstr>
      <vt:lpstr>PowerPoint-præsentation</vt:lpstr>
      <vt:lpstr>MOSCOW</vt:lpstr>
      <vt:lpstr>Publikumsorienterede krav</vt:lpstr>
      <vt:lpstr>FURPS     FURPS+</vt:lpstr>
      <vt:lpstr>Find kravene</vt:lpstr>
      <vt:lpstr>Osborn´s brainstorm</vt:lpstr>
      <vt:lpstr>Gem dine krav</vt:lpstr>
      <vt:lpstr>User Stories</vt:lpstr>
      <vt:lpstr>Mere om User Story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til faget</dc:title>
  <dc:creator>Lotte Alstrup Andersen</dc:creator>
  <cp:lastModifiedBy>Lotte Alstrup Andersen</cp:lastModifiedBy>
  <cp:revision>91</cp:revision>
  <dcterms:created xsi:type="dcterms:W3CDTF">2015-08-14T12:54:27Z</dcterms:created>
  <dcterms:modified xsi:type="dcterms:W3CDTF">2016-09-13T10:55:53Z</dcterms:modified>
</cp:coreProperties>
</file>